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40" r:id="rId2"/>
    <p:sldId id="256" r:id="rId3"/>
    <p:sldId id="312" r:id="rId4"/>
    <p:sldId id="332" r:id="rId5"/>
    <p:sldId id="333" r:id="rId6"/>
    <p:sldId id="313" r:id="rId7"/>
    <p:sldId id="308" r:id="rId8"/>
    <p:sldId id="257" r:id="rId9"/>
    <p:sldId id="259" r:id="rId10"/>
    <p:sldId id="330" r:id="rId11"/>
    <p:sldId id="260" r:id="rId12"/>
    <p:sldId id="293" r:id="rId13"/>
    <p:sldId id="300" r:id="rId14"/>
    <p:sldId id="334" r:id="rId15"/>
    <p:sldId id="339" r:id="rId16"/>
    <p:sldId id="335" r:id="rId17"/>
    <p:sldId id="336" r:id="rId18"/>
    <p:sldId id="258" r:id="rId19"/>
    <p:sldId id="337" r:id="rId20"/>
    <p:sldId id="338" r:id="rId21"/>
    <p:sldId id="261" r:id="rId22"/>
    <p:sldId id="262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71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6BE0E-D90E-4B72-BD46-BB2B54CB9AB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65649-EC73-4F9F-85D1-4C86C8B950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004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1"/>
          <p:cNvSpPr txBox="1">
            <a:spLocks noChangeArrowheads="1"/>
          </p:cNvSpPr>
          <p:nvPr/>
        </p:nvSpPr>
        <p:spPr bwMode="auto">
          <a:xfrm>
            <a:off x="3884088" y="8685103"/>
            <a:ext cx="2947989" cy="43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8903" tIns="41030" rIns="78903" bIns="41030" anchor="b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algn="r" eaLnBrk="1">
              <a:lnSpc>
                <a:spcPct val="100000"/>
              </a:lnSpc>
            </a:pPr>
            <a:fld id="{A9CB7221-A298-4153-9BD7-990635624B99}" type="slidenum">
              <a:rPr lang="tr-TR" altLang="tr-TR" sz="11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algn="r" eaLnBrk="1">
                <a:lnSpc>
                  <a:spcPct val="100000"/>
                </a:lnSpc>
              </a:pPr>
              <a:t>8</a:t>
            </a:fld>
            <a:endParaRPr lang="tr-TR" altLang="tr-TR" sz="110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9267" name="Text Box 2"/>
          <p:cNvSpPr txBox="1">
            <a:spLocks noChangeArrowheads="1"/>
          </p:cNvSpPr>
          <p:nvPr/>
        </p:nvSpPr>
        <p:spPr bwMode="auto">
          <a:xfrm>
            <a:off x="1142040" y="685631"/>
            <a:ext cx="4572480" cy="342950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altLang="tr-TR"/>
          </a:p>
        </p:txBody>
      </p:sp>
      <p:sp>
        <p:nvSpPr>
          <p:cNvPr id="139268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061392" y="4350019"/>
            <a:ext cx="4735217" cy="350689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1"/>
          <p:cNvSpPr txBox="1">
            <a:spLocks noChangeArrowheads="1"/>
          </p:cNvSpPr>
          <p:nvPr/>
        </p:nvSpPr>
        <p:spPr bwMode="auto">
          <a:xfrm>
            <a:off x="3884088" y="8685103"/>
            <a:ext cx="2947989" cy="43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8903" tIns="41030" rIns="78903" bIns="41030" anchor="b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algn="r" eaLnBrk="1">
              <a:lnSpc>
                <a:spcPct val="100000"/>
              </a:lnSpc>
            </a:pPr>
            <a:fld id="{F093109C-7495-46D6-A2F0-01E15B8850A9}" type="slidenum">
              <a:rPr lang="tr-TR" altLang="tr-TR" sz="11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algn="r" eaLnBrk="1">
                <a:lnSpc>
                  <a:spcPct val="100000"/>
                </a:lnSpc>
              </a:pPr>
              <a:t>9</a:t>
            </a:fld>
            <a:endParaRPr lang="tr-TR" altLang="tr-TR" sz="110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1315" name="Text Box 2"/>
          <p:cNvSpPr txBox="1">
            <a:spLocks noChangeArrowheads="1"/>
          </p:cNvSpPr>
          <p:nvPr/>
        </p:nvSpPr>
        <p:spPr bwMode="auto">
          <a:xfrm>
            <a:off x="1142040" y="685631"/>
            <a:ext cx="4572480" cy="342950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altLang="tr-TR"/>
          </a:p>
        </p:txBody>
      </p:sp>
      <p:sp>
        <p:nvSpPr>
          <p:cNvPr id="141316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061392" y="4350019"/>
            <a:ext cx="4735217" cy="350689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1"/>
          <p:cNvSpPr txBox="1">
            <a:spLocks noChangeArrowheads="1"/>
          </p:cNvSpPr>
          <p:nvPr/>
        </p:nvSpPr>
        <p:spPr bwMode="auto">
          <a:xfrm>
            <a:off x="3884088" y="8685103"/>
            <a:ext cx="2947989" cy="43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8903" tIns="41030" rIns="78903" bIns="41030" anchor="b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algn="r" eaLnBrk="1">
              <a:lnSpc>
                <a:spcPct val="100000"/>
              </a:lnSpc>
            </a:pPr>
            <a:fld id="{D578553F-AD07-4D98-8F79-D3E221979E91}" type="slidenum">
              <a:rPr lang="tr-TR" altLang="tr-TR" sz="110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algn="r" eaLnBrk="1">
                <a:lnSpc>
                  <a:spcPct val="100000"/>
                </a:lnSpc>
              </a:pPr>
              <a:t>11</a:t>
            </a:fld>
            <a:endParaRPr lang="tr-TR" altLang="tr-TR" sz="110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42339" name="Text Box 2"/>
          <p:cNvSpPr txBox="1">
            <a:spLocks noChangeArrowheads="1"/>
          </p:cNvSpPr>
          <p:nvPr/>
        </p:nvSpPr>
        <p:spPr bwMode="auto">
          <a:xfrm>
            <a:off x="1142040" y="685631"/>
            <a:ext cx="4572480" cy="342950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tr-TR" altLang="tr-TR"/>
          </a:p>
        </p:txBody>
      </p:sp>
      <p:sp>
        <p:nvSpPr>
          <p:cNvPr id="142340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061392" y="4350019"/>
            <a:ext cx="4735217" cy="350689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 altLang="tr-TR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017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855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623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1102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55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396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02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3610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6183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4780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8963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8CAF6-9229-49DF-96CA-E49F3E672E54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11A8F-A236-4AD7-A0C1-0BE9D25CDE8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35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8DCB0AC-7C41-AF43-645A-FF60E2BEB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25" y="0"/>
            <a:ext cx="4847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92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Bağımlılık </a:t>
            </a:r>
          </a:p>
        </p:txBody>
      </p:sp>
      <p:sp>
        <p:nvSpPr>
          <p:cNvPr id="4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8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Prof. Dr. Gül Baktır</a:t>
            </a:r>
          </a:p>
          <a:p>
            <a:r>
              <a:rPr lang="tr-TR" sz="2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İYYÜ Eczacılık Fakültesi Dekanı</a:t>
            </a:r>
          </a:p>
        </p:txBody>
      </p:sp>
    </p:spTree>
    <p:extLst>
      <p:ext uri="{BB962C8B-B14F-4D97-AF65-F5344CB8AC3E}">
        <p14:creationId xmlns:p14="http://schemas.microsoft.com/office/powerpoint/2010/main" val="44500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Alışkanlık mı, Bağımlılık mı?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>
            <a:noAutofit/>
          </a:bodyPr>
          <a:lstStyle/>
          <a:p>
            <a:r>
              <a:rPr lang="tr-TR" sz="2800" dirty="0">
                <a:latin typeface="Lucida Sans" pitchFamily="34" charset="0"/>
              </a:rPr>
              <a:t>Her gün rutin olarak yaptıklarımız </a:t>
            </a:r>
            <a:r>
              <a:rPr lang="tr-TR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«alışkanlık» </a:t>
            </a:r>
          </a:p>
          <a:p>
            <a:r>
              <a:rPr lang="tr-TR" sz="2800" dirty="0">
                <a:latin typeface="Lucida Sans" pitchFamily="34" charset="0"/>
              </a:rPr>
              <a:t>Aynı saatte yatmak, diş fırçalamak, her gün yürüyüş yapmak: </a:t>
            </a:r>
            <a:r>
              <a:rPr 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olumlu alışkanlıklar</a:t>
            </a: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 </a:t>
            </a:r>
          </a:p>
          <a:p>
            <a:r>
              <a:rPr lang="tr-TR" sz="2800" dirty="0">
                <a:latin typeface="Lucida Sans" pitchFamily="34" charset="0"/>
              </a:rPr>
              <a:t>Gece geç yatmak, spor yapmamak, sigara içmek: </a:t>
            </a:r>
            <a:r>
              <a:rPr 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olumsuz alışkanlıklar</a:t>
            </a:r>
            <a:endParaRPr lang="tr-T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marL="0" indent="0">
              <a:buNone/>
            </a:pPr>
            <a:endParaRPr lang="tr-TR" sz="28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itchFamily="34" charset="0"/>
            </a:endParaRPr>
          </a:p>
          <a:p>
            <a:pPr marL="0" indent="0">
              <a:buNone/>
            </a:pPr>
            <a:r>
              <a:rPr lang="tr-TR" sz="2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Olumsuz alışkanlıkların tekrarı her zaman </a:t>
            </a:r>
            <a:r>
              <a:rPr lang="tr-TR" sz="2800" b="1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«bağımlılık» </a:t>
            </a:r>
            <a:r>
              <a:rPr lang="tr-TR" sz="28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anlamına gelmez.</a:t>
            </a:r>
          </a:p>
        </p:txBody>
      </p:sp>
    </p:spTree>
    <p:extLst>
      <p:ext uri="{BB962C8B-B14F-4D97-AF65-F5344CB8AC3E}">
        <p14:creationId xmlns:p14="http://schemas.microsoft.com/office/powerpoint/2010/main" val="388890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>
          <a:xfrm>
            <a:off x="179388" y="548680"/>
            <a:ext cx="8424862" cy="725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" pitchFamily="34" charset="0"/>
              </a:rPr>
              <a:t>SAĞLIĞA ZARARLI ALIŞKANLIK</a:t>
            </a: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179387" y="1700808"/>
            <a:ext cx="8135937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	Sa</a:t>
            </a:r>
            <a:r>
              <a:rPr lang="tr-TR" altLang="tr-TR" sz="2800" dirty="0">
                <a:latin typeface="Lucida Sans" pitchFamily="34" charset="0"/>
              </a:rPr>
              <a:t>ğ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l</a:t>
            </a:r>
            <a:r>
              <a:rPr lang="tr-TR" altLang="tr-TR" sz="2800" dirty="0">
                <a:latin typeface="Lucida Sans" pitchFamily="34" charset="0"/>
              </a:rPr>
              <a:t>ığı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 olumsuz yönde etkileyen, 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zararl</a:t>
            </a:r>
            <a:r>
              <a:rPr lang="tr-TR" altLang="tr-TR" sz="2800" dirty="0">
                <a:latin typeface="Lucida Sans" pitchFamily="34" charset="0"/>
              </a:rPr>
              <a:t>ı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 oldu</a:t>
            </a:r>
            <a:r>
              <a:rPr lang="tr-TR" altLang="tr-TR" sz="2800" dirty="0">
                <a:latin typeface="Lucida Sans" pitchFamily="34" charset="0"/>
              </a:rPr>
              <a:t>ğ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u bilindi</a:t>
            </a:r>
            <a:r>
              <a:rPr lang="tr-TR" altLang="tr-TR" sz="2800" dirty="0">
                <a:latin typeface="Lucida Sans" pitchFamily="34" charset="0"/>
              </a:rPr>
              <a:t>ğ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i halde kolay kolay vazgeçilemeyen al</a:t>
            </a:r>
            <a:r>
              <a:rPr lang="tr-TR" altLang="tr-TR" sz="2800" dirty="0">
                <a:latin typeface="Lucida Sans" pitchFamily="34" charset="0"/>
              </a:rPr>
              <a:t>ış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kanl</a:t>
            </a:r>
            <a:r>
              <a:rPr lang="tr-TR" altLang="tr-TR" sz="2800" dirty="0">
                <a:latin typeface="Lucida Sans" pitchFamily="34" charset="0"/>
              </a:rPr>
              <a:t>ı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k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sa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ğ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l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ığ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a</a:t>
            </a:r>
            <a:r>
              <a:rPr lang="tr-TR" altLang="tr-TR"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zararl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ı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 al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ış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kanl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ı</a:t>
            </a:r>
            <a:r>
              <a:rPr lang="tr-TR" altLang="tr-TR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k</a:t>
            </a:r>
            <a:r>
              <a:rPr lang="tr-TR" altLang="tr-TR" sz="2800" dirty="0">
                <a:latin typeface="Lucida Sans" pitchFamily="34" charset="0"/>
                <a:cs typeface="Times New Roman" pitchFamily="18" charset="0"/>
              </a:rPr>
              <a:t>‘ tır</a:t>
            </a:r>
          </a:p>
          <a:p>
            <a:pPr algn="r">
              <a:buFont typeface="Wingdings" pitchFamily="2" charset="2"/>
              <a:buNone/>
            </a:pPr>
            <a:endParaRPr lang="tr-TR" altLang="tr-TR" sz="2800" dirty="0">
              <a:latin typeface="Lucida Sans" pitchFamily="34" charset="0"/>
              <a:cs typeface="Times New Roman" pitchFamily="18" charset="0"/>
            </a:endParaRPr>
          </a:p>
          <a:p>
            <a:pPr algn="r">
              <a:buFont typeface="Wingdings" pitchFamily="2" charset="2"/>
              <a:buNone/>
            </a:pPr>
            <a:br>
              <a:rPr lang="tr-TR" altLang="tr-TR" sz="2800" dirty="0">
                <a:latin typeface="Lucida Sans" pitchFamily="34" charset="0"/>
              </a:rPr>
            </a:br>
            <a:endParaRPr lang="tr-TR" altLang="tr-TR" sz="2800" dirty="0">
              <a:latin typeface="Lucida Sans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-180528" y="4293096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r">
              <a:buFont typeface="Wingdings" pitchFamily="2" charset="2"/>
              <a:buChar char="Ø"/>
            </a:pPr>
            <a:r>
              <a:rPr lang="tr-TR" alt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Düzenli ve dengeli beslenmeme</a:t>
            </a:r>
          </a:p>
          <a:p>
            <a:pPr marL="342900" indent="-342900" algn="r">
              <a:buFont typeface="Wingdings" pitchFamily="2" charset="2"/>
              <a:buChar char="Ø"/>
            </a:pPr>
            <a:r>
              <a:rPr lang="tr-TR" alt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Kişisel hijyeni sağlamama</a:t>
            </a:r>
          </a:p>
          <a:p>
            <a:pPr marL="342900" indent="-342900" algn="r">
              <a:buFont typeface="Wingdings" pitchFamily="2" charset="2"/>
              <a:buChar char="Ø"/>
            </a:pPr>
            <a:r>
              <a:rPr lang="tr-TR" alt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Hareketsiz yaşam tarzı</a:t>
            </a:r>
          </a:p>
          <a:p>
            <a:pPr marL="342900" indent="-342900" algn="r">
              <a:buFont typeface="Wingdings" pitchFamily="2" charset="2"/>
              <a:buChar char="Ø"/>
            </a:pPr>
            <a:r>
              <a:rPr lang="tr-TR" altLang="tr-TR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cs typeface="Times New Roman" pitchFamily="18" charset="0"/>
              </a:rPr>
              <a:t>Uyku hijyeni sağlamama</a:t>
            </a:r>
            <a:endParaRPr lang="tr-TR" sz="2400" i="1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96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b="1" i="1" dirty="0">
                <a:solidFill>
                  <a:schemeClr val="accent5">
                    <a:lumMod val="75000"/>
                  </a:schemeClr>
                </a:solidFill>
              </a:rPr>
              <a:t>Alışkanlıklarımız daha çok bizi biz yapan, kişiliğimizi, karakterimizi öne çıkaran bir kavram olarak karşımıza çıkar.</a:t>
            </a:r>
          </a:p>
          <a:p>
            <a:pPr marL="0" indent="0">
              <a:buNone/>
            </a:pPr>
            <a:endParaRPr lang="tr-TR" sz="36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tr-TR" sz="3600" b="1" i="1" dirty="0">
                <a:solidFill>
                  <a:schemeClr val="accent6">
                    <a:lumMod val="75000"/>
                  </a:schemeClr>
                </a:solidFill>
              </a:rPr>
              <a:t>Bağımlılık ise bir şeye körü körüne bağlı olduğumuzu hissettiren ve kişiliğimizin kaybolmasına neden olan bir kavramdır. </a:t>
            </a:r>
          </a:p>
          <a:p>
            <a:pPr marL="0" indent="0">
              <a:buNone/>
            </a:pPr>
            <a:endParaRPr lang="tr-TR" sz="36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24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579296" cy="57935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35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Bağımlılık, alışkanlığın bir sonraki safhasıdır. </a:t>
            </a:r>
          </a:p>
          <a:p>
            <a:pPr marL="0" indent="0">
              <a:buNone/>
            </a:pPr>
            <a:endParaRPr lang="tr-TR" sz="3500" dirty="0">
              <a:latin typeface="Lucida Sans" pitchFamily="34" charset="0"/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Rutin ve aşırı ölçüdeki</a:t>
            </a:r>
            <a:r>
              <a:rPr lang="tr-TR" dirty="0">
                <a:latin typeface="Lucida Sans" pitchFamily="34" charset="0"/>
              </a:rPr>
              <a:t> davranışlar..</a:t>
            </a:r>
          </a:p>
          <a:p>
            <a:pPr marL="0" indent="0">
              <a:buNone/>
            </a:pPr>
            <a:endParaRPr lang="tr-TR" dirty="0">
              <a:latin typeface="Lucida Sans" pitchFamily="34" charset="0"/>
            </a:endParaRPr>
          </a:p>
          <a:p>
            <a:r>
              <a:rPr lang="tr-TR" dirty="0">
                <a:latin typeface="Lucida Sans" pitchFamily="34" charset="0"/>
              </a:rPr>
              <a:t>Yapmadan duramama, </a:t>
            </a:r>
          </a:p>
          <a:p>
            <a:r>
              <a:rPr lang="tr-TR" dirty="0">
                <a:latin typeface="Lucida Sans" pitchFamily="34" charset="0"/>
              </a:rPr>
              <a:t>zarar görse de vazgeçememe, </a:t>
            </a:r>
          </a:p>
          <a:p>
            <a:r>
              <a:rPr lang="tr-TR" dirty="0">
                <a:latin typeface="Lucida Sans" pitchFamily="34" charset="0"/>
              </a:rPr>
              <a:t>istese de bırakamama, </a:t>
            </a:r>
          </a:p>
          <a:p>
            <a:r>
              <a:rPr lang="tr-T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aşırı muhtaç </a:t>
            </a:r>
            <a:r>
              <a:rPr lang="tr-TR" dirty="0">
                <a:latin typeface="Lucida Sans" pitchFamily="34" charset="0"/>
              </a:rPr>
              <a:t>hale gelme,</a:t>
            </a:r>
          </a:p>
          <a:p>
            <a:r>
              <a:rPr lang="tr-TR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kontrolü kaybetme</a:t>
            </a:r>
            <a:r>
              <a:rPr lang="tr-TR" dirty="0">
                <a:latin typeface="Lucida Sans" pitchFamily="34" charset="0"/>
              </a:rPr>
              <a:t>…</a:t>
            </a:r>
          </a:p>
          <a:p>
            <a:pPr marL="0" indent="0">
              <a:buNone/>
            </a:pPr>
            <a:endParaRPr lang="tr-TR" dirty="0"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358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endParaRPr lang="tr-TR" dirty="0">
              <a:latin typeface="Lucida Sans" pitchFamily="34" charset="0"/>
            </a:endParaRPr>
          </a:p>
          <a:p>
            <a:pPr marL="0" indent="0">
              <a:buNone/>
            </a:pPr>
            <a:r>
              <a:rPr lang="tr-TR" dirty="0">
                <a:latin typeface="Lucida Sans" pitchFamily="34" charset="0"/>
              </a:rPr>
              <a:t>Davranış kesildiğinde huzursuzluk, uykusuzluk, öfke gibi </a:t>
            </a:r>
            <a:r>
              <a:rPr lang="tr-TR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</a:rPr>
              <a:t>yoksunluk belirtileri </a:t>
            </a:r>
            <a:r>
              <a:rPr lang="tr-TR" dirty="0">
                <a:latin typeface="Lucida Sans" pitchFamily="34" charset="0"/>
              </a:rPr>
              <a:t>görülür.</a:t>
            </a:r>
          </a:p>
        </p:txBody>
      </p:sp>
      <p:sp>
        <p:nvSpPr>
          <p:cNvPr id="4" name="Rectangle 7"/>
          <p:cNvSpPr txBox="1">
            <a:spLocks/>
          </p:cNvSpPr>
          <p:nvPr/>
        </p:nvSpPr>
        <p:spPr>
          <a:xfrm>
            <a:off x="1691680" y="188640"/>
            <a:ext cx="5472112" cy="7254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600" b="1" dirty="0">
                <a:solidFill>
                  <a:srgbClr val="401B83"/>
                </a:solidFill>
                <a:latin typeface="+mn-lt"/>
              </a:rPr>
              <a:t>	</a:t>
            </a:r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BAĞIMLILIK</a:t>
            </a:r>
            <a:endParaRPr lang="tr-TR" alt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259632" y="562326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Türkiye Bağımlılıkla Mücadele (TBM) Eğitim Programı </a:t>
            </a:r>
          </a:p>
        </p:txBody>
      </p:sp>
    </p:spTree>
    <p:extLst>
      <p:ext uri="{BB962C8B-B14F-4D97-AF65-F5344CB8AC3E}">
        <p14:creationId xmlns:p14="http://schemas.microsoft.com/office/powerpoint/2010/main" val="2056878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2987823" y="116632"/>
            <a:ext cx="3528289" cy="14528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2452" rIns="81639" bIns="42452" anchor="b"/>
          <a:lstStyle/>
          <a:p>
            <a:pPr algn="ctr" hangingPunct="0">
              <a:buClr>
                <a:srgbClr val="000000"/>
              </a:buClr>
              <a:buSzPct val="100000"/>
              <a:tabLst>
                <a:tab pos="0" algn="l"/>
                <a:tab pos="404646" algn="l"/>
                <a:tab pos="810732" algn="l"/>
                <a:tab pos="1216818" algn="l"/>
                <a:tab pos="1622904" algn="l"/>
                <a:tab pos="2028990" algn="l"/>
                <a:tab pos="2435076" algn="l"/>
                <a:tab pos="2841162" algn="l"/>
                <a:tab pos="3247248" algn="l"/>
                <a:tab pos="3653334" algn="l"/>
                <a:tab pos="4059420" algn="l"/>
                <a:tab pos="4465506" algn="l"/>
                <a:tab pos="4871592" algn="l"/>
                <a:tab pos="5277678" algn="l"/>
                <a:tab pos="5683764" algn="l"/>
                <a:tab pos="6089850" algn="l"/>
                <a:tab pos="6495936" algn="l"/>
                <a:tab pos="6902022" algn="l"/>
                <a:tab pos="7308108" algn="l"/>
                <a:tab pos="7714194" algn="l"/>
                <a:tab pos="8120280" algn="l"/>
              </a:tabLst>
              <a:defRPr/>
            </a:pPr>
            <a:r>
              <a:rPr 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Lucida Sans Unicode" pitchFamily="32" charset="0"/>
                <a:ea typeface="MS Gothic" charset="-128"/>
                <a:cs typeface="Tahoma" pitchFamily="32" charset="0"/>
              </a:rPr>
              <a:t>Bağımlılık</a:t>
            </a:r>
            <a:endParaRPr lang="tr-TR" sz="36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2" charset="0"/>
              <a:ea typeface="MS Gothic" charset="-128"/>
              <a:cs typeface="Tahoma" pitchFamily="32" charset="0"/>
            </a:endParaRPr>
          </a:p>
          <a:p>
            <a:pPr algn="ctr" hangingPunct="0">
              <a:buClr>
                <a:srgbClr val="000000"/>
              </a:buClr>
              <a:buSzPct val="100000"/>
              <a:tabLst>
                <a:tab pos="0" algn="l"/>
                <a:tab pos="404646" algn="l"/>
                <a:tab pos="810732" algn="l"/>
                <a:tab pos="1216818" algn="l"/>
                <a:tab pos="1622904" algn="l"/>
                <a:tab pos="2028990" algn="l"/>
                <a:tab pos="2435076" algn="l"/>
                <a:tab pos="2841162" algn="l"/>
                <a:tab pos="3247248" algn="l"/>
                <a:tab pos="3653334" algn="l"/>
                <a:tab pos="4059420" algn="l"/>
                <a:tab pos="4465506" algn="l"/>
                <a:tab pos="4871592" algn="l"/>
                <a:tab pos="5277678" algn="l"/>
                <a:tab pos="5683764" algn="l"/>
                <a:tab pos="6089850" algn="l"/>
                <a:tab pos="6495936" algn="l"/>
                <a:tab pos="6902022" algn="l"/>
                <a:tab pos="7308108" algn="l"/>
                <a:tab pos="7714194" algn="l"/>
                <a:tab pos="8120280" algn="l"/>
              </a:tabLst>
              <a:defRPr/>
            </a:pPr>
            <a:endParaRPr lang="tr-TR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Lucida Sans Unicode" pitchFamily="32" charset="0"/>
              <a:ea typeface="MS Gothic" charset="-128"/>
              <a:cs typeface="Tahoma" pitchFamily="32" charset="0"/>
            </a:endParaRP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2267744" y="1412776"/>
            <a:ext cx="5832648" cy="480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2452" rIns="81639" bIns="42452"/>
          <a:lstStyle>
            <a:lvl1pPr marL="309563" indent="-309563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Alkol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Madde/ilaç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Tütün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Çay-kahve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Kumar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Yeme bozukluğu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Alışveriş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Teknoloji/oyun  bağımlılığı </a:t>
            </a:r>
            <a:r>
              <a:rPr lang="tr-TR" altLang="tr-TR" sz="2800" b="1" i="1" dirty="0" err="1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v.b</a:t>
            </a:r>
            <a:r>
              <a:rPr lang="tr-TR" altLang="tr-TR" sz="2800" b="1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eaLnBrk="1">
              <a:lnSpc>
                <a:spcPct val="100000"/>
              </a:lnSpc>
              <a:spcBef>
                <a:spcPts val="635"/>
              </a:spcBef>
              <a:buClrTx/>
              <a:buSzTx/>
            </a:pPr>
            <a:endParaRPr lang="tr-TR" altLang="tr-TR" sz="2800" b="1" i="1" dirty="0">
              <a:solidFill>
                <a:srgbClr val="000000"/>
              </a:solidFill>
              <a:latin typeface="Lucida Sans" panose="020B0602030504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5580112" y="3537013"/>
            <a:ext cx="1872000" cy="648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2452" rIns="81639" bIns="42452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26"/>
              </a:spcBef>
            </a:pPr>
            <a:endParaRPr lang="tr-TR" altLang="tr-TR" sz="2900" dirty="0">
              <a:solidFill>
                <a:srgbClr val="000000"/>
              </a:solidFill>
              <a:latin typeface="Lucida Sans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7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456480" y="273629"/>
            <a:ext cx="8229600" cy="114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2452" rIns="81639" bIns="42452" anchor="b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algn="ctr" eaLnBrk="1">
              <a:lnSpc>
                <a:spcPct val="100000"/>
              </a:lnSpc>
              <a:spcBef>
                <a:spcPts val="726"/>
              </a:spcBef>
              <a:buClr>
                <a:srgbClr val="FFFFFF"/>
              </a:buClr>
            </a:pPr>
            <a:r>
              <a:rPr lang="tr-TR" altLang="tr-TR" sz="2900" b="1" i="1" u="sng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Sosyal</a:t>
            </a:r>
            <a:r>
              <a:rPr lang="tr-TR" altLang="tr-TR" sz="2900" u="sng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 / </a:t>
            </a:r>
            <a:r>
              <a:rPr lang="tr-TR" altLang="tr-TR" sz="2900" b="1" i="1" u="sng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biyolojik</a:t>
            </a:r>
            <a:r>
              <a:rPr lang="tr-TR" altLang="tr-TR" sz="2900" u="sng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 / </a:t>
            </a:r>
            <a:r>
              <a:rPr lang="tr-TR" altLang="tr-TR" sz="2900" b="1" i="1" u="sng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psikolojik</a:t>
            </a:r>
            <a:endParaRPr lang="tr-TR" altLang="tr-TR" sz="2900" u="sng" dirty="0">
              <a:solidFill>
                <a:srgbClr val="000000"/>
              </a:solidFill>
              <a:latin typeface="Lucida Sans" panose="020B0602030504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 eaLnBrk="1">
              <a:lnSpc>
                <a:spcPct val="100000"/>
              </a:lnSpc>
              <a:spcBef>
                <a:spcPts val="726"/>
              </a:spcBef>
              <a:buClr>
                <a:srgbClr val="FFFFFF"/>
              </a:buClr>
            </a:pPr>
            <a:r>
              <a:rPr lang="tr-TR" altLang="tr-TR" sz="29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tr-TR" altLang="tr-TR" sz="2900" b="1" dirty="0">
                <a:solidFill>
                  <a:srgbClr val="FF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PROBLEMLER YARATIR</a:t>
            </a: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454101" y="2060848"/>
            <a:ext cx="8229600" cy="519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2452" rIns="81639" bIns="42452"/>
          <a:lstStyle>
            <a:lvl1pPr marL="309563" indent="-309563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i="1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İş</a:t>
            </a: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 gücü kayıpları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Sosyal, mesleki kayıplar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Ekonomik kayıplar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Trafik kazaları, ev kazaları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Şiddet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Suç işleme </a:t>
            </a:r>
            <a:r>
              <a:rPr lang="tr-TR" altLang="tr-TR" sz="3200" dirty="0" err="1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v.b</a:t>
            </a:r>
            <a:r>
              <a:rPr lang="tr-TR" altLang="tr-TR" sz="3200" dirty="0">
                <a:solidFill>
                  <a:srgbClr val="000000"/>
                </a:solidFill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eaLnBrk="1">
              <a:lnSpc>
                <a:spcPct val="100000"/>
              </a:lnSpc>
              <a:spcBef>
                <a:spcPts val="726"/>
              </a:spcBef>
              <a:buClrTx/>
              <a:buSzTx/>
            </a:pPr>
            <a:endParaRPr lang="tr-TR" altLang="tr-TR" sz="3200" dirty="0">
              <a:solidFill>
                <a:srgbClr val="000000"/>
              </a:solidFill>
              <a:latin typeface="Lucida Sans" panose="020B0602030504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30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BAĞIMLILIK</a:t>
            </a:r>
          </a:p>
        </p:txBody>
      </p:sp>
      <p:sp>
        <p:nvSpPr>
          <p:cNvPr id="12291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tr-TR" altLang="tr-T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Hastalıktır</a:t>
            </a:r>
          </a:p>
          <a:p>
            <a:pPr eaLnBrk="1" hangingPunct="1"/>
            <a:r>
              <a:rPr lang="tr-TR" altLang="tr-TR" sz="2800" b="1" i="1" dirty="0">
                <a:solidFill>
                  <a:srgbClr val="00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Ömür boyu sürer </a:t>
            </a:r>
          </a:p>
          <a:p>
            <a:pPr eaLnBrk="1" hangingPunct="1"/>
            <a:r>
              <a:rPr lang="tr-TR" altLang="tr-T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Sosyal hayatı bozar</a:t>
            </a:r>
          </a:p>
          <a:p>
            <a:pPr eaLnBrk="1" hangingPunct="1"/>
            <a:r>
              <a:rPr lang="tr-TR" altLang="tr-TR" sz="28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Çevre ve arkadaşlar kaybedilir</a:t>
            </a:r>
          </a:p>
          <a:p>
            <a:pPr eaLnBrk="1" hangingPunct="1"/>
            <a:r>
              <a:rPr lang="tr-TR" altLang="tr-T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Ailevi sorunlar yaşanır</a:t>
            </a:r>
          </a:p>
          <a:p>
            <a:pPr eaLnBrk="1" hangingPunct="1"/>
            <a:r>
              <a:rPr lang="tr-TR" altLang="tr-TR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Ekonomik kayıplar olur</a:t>
            </a:r>
          </a:p>
          <a:p>
            <a:pPr eaLnBrk="1" hangingPunct="1"/>
            <a:r>
              <a:rPr lang="tr-TR" altLang="tr-T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</a:rPr>
              <a:t>Sağlık bozulur</a:t>
            </a:r>
          </a:p>
          <a:p>
            <a:pPr eaLnBrk="1" hangingPunct="1"/>
            <a:endParaRPr lang="tr-TR" altLang="tr-TR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4CF2D-321B-4705-BF72-BD25D494AE46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697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456480" y="385961"/>
            <a:ext cx="8229600" cy="7387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1639" tIns="42452" rIns="81639" bIns="42452" anchor="b"/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6088" algn="l"/>
                <a:tab pos="893763" algn="l"/>
                <a:tab pos="1341438" algn="l"/>
                <a:tab pos="1789113" algn="l"/>
                <a:tab pos="2236788" algn="l"/>
                <a:tab pos="2684463" algn="l"/>
                <a:tab pos="3132138" algn="l"/>
                <a:tab pos="3579813" algn="l"/>
                <a:tab pos="4027488" algn="l"/>
                <a:tab pos="4475163" algn="l"/>
                <a:tab pos="4922838" algn="l"/>
                <a:tab pos="5370513" algn="l"/>
                <a:tab pos="5818188" algn="l"/>
                <a:tab pos="6265863" algn="l"/>
                <a:tab pos="6713538" algn="l"/>
                <a:tab pos="7161213" algn="l"/>
                <a:tab pos="7608888" algn="l"/>
                <a:tab pos="8056563" algn="l"/>
                <a:tab pos="8504238" algn="l"/>
                <a:tab pos="8951913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tr-TR" altLang="tr-TR" sz="3600" b="1" dirty="0">
                <a:solidFill>
                  <a:srgbClr val="227A8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YANLIŞ İNANIŞLAR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251520" y="1614410"/>
            <a:ext cx="8892480" cy="429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2452" rIns="81639" bIns="42452"/>
          <a:lstStyle>
            <a:lvl1pPr marL="309563" indent="-309563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1pPr>
            <a:lvl2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2pPr>
            <a:lvl3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3pPr>
            <a:lvl4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4pPr>
            <a:lvl5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09563" algn="l"/>
                <a:tab pos="755650" algn="l"/>
                <a:tab pos="1203325" algn="l"/>
                <a:tab pos="1651000" algn="l"/>
                <a:tab pos="2098675" algn="l"/>
                <a:tab pos="2546350" algn="l"/>
                <a:tab pos="2994025" algn="l"/>
                <a:tab pos="3441700" algn="l"/>
                <a:tab pos="3889375" algn="l"/>
                <a:tab pos="4337050" algn="l"/>
                <a:tab pos="4784725" algn="l"/>
                <a:tab pos="5232400" algn="l"/>
                <a:tab pos="5680075" algn="l"/>
                <a:tab pos="6127750" algn="l"/>
                <a:tab pos="6575425" algn="l"/>
                <a:tab pos="7023100" algn="l"/>
                <a:tab pos="7470775" algn="l"/>
                <a:tab pos="7918450" algn="l"/>
                <a:tab pos="8366125" algn="l"/>
                <a:tab pos="8813800" algn="l"/>
                <a:tab pos="9261475" algn="l"/>
              </a:tabLst>
              <a:defRPr>
                <a:solidFill>
                  <a:schemeClr val="bg1"/>
                </a:solidFill>
                <a:latin typeface="Arial" charset="0"/>
                <a:ea typeface="MS Gothic" pitchFamily="49" charset="-128"/>
              </a:defRPr>
            </a:lvl9pPr>
          </a:lstStyle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Ben bağımlı olmam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Bir kere kullanmaktan bir şey çıkmaz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Ara sıra kullanmakla bir şey olmaz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Esrar, alkol ve sigaradan daha tehlikeli değildir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Benim iradem güçlüdür, kontrol edebilirim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Sadece zayıf insanlar bağımlı olur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>
                <a:srgbClr val="FFCC00"/>
              </a:buClr>
              <a:buFont typeface="Wingdings" pitchFamily="2" charset="2"/>
              <a:buChar char=""/>
            </a:pPr>
            <a:r>
              <a:rPr lang="tr-TR" altLang="tr-TR" sz="2800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Arial Unicode MS" pitchFamily="34" charset="-128"/>
                <a:cs typeface="Arial Unicode MS" pitchFamily="34" charset="-128"/>
              </a:rPr>
              <a:t>Uyuşturucu, sadece kullanana zarar verir</a:t>
            </a:r>
          </a:p>
          <a:p>
            <a:pPr eaLnBrk="1">
              <a:lnSpc>
                <a:spcPct val="90000"/>
              </a:lnSpc>
              <a:spcBef>
                <a:spcPts val="635"/>
              </a:spcBef>
              <a:buClrTx/>
              <a:buSzTx/>
            </a:pPr>
            <a:endParaRPr lang="tr-TR" altLang="tr-TR" sz="28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902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538"/>
            <a:ext cx="9136624" cy="68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111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44" y="-1960"/>
            <a:ext cx="9243599" cy="602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0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353768" y="4149080"/>
            <a:ext cx="8424936" cy="17281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 b="1" dirty="0">
              <a:solidFill>
                <a:schemeClr val="tx1"/>
              </a:solidFill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348513" y="1268760"/>
            <a:ext cx="8424936" cy="19442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353768" y="1124744"/>
            <a:ext cx="83226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tr-TR" sz="2800" b="1" dirty="0"/>
          </a:p>
          <a:p>
            <a:pPr algn="ctr"/>
            <a:r>
              <a:rPr lang="tr-TR" sz="2800" b="1" dirty="0"/>
              <a:t>ALO 171 </a:t>
            </a:r>
          </a:p>
          <a:p>
            <a:pPr algn="ctr"/>
            <a:r>
              <a:rPr lang="tr-TR" sz="2800" b="1" dirty="0"/>
              <a:t>Sağlık Bakanlığı Sigara Bırakma Danışma Hattı</a:t>
            </a:r>
          </a:p>
          <a:p>
            <a:pPr algn="ctr"/>
            <a:endParaRPr lang="tr-TR" sz="2800" b="1" dirty="0"/>
          </a:p>
          <a:p>
            <a:pPr algn="ctr"/>
            <a:endParaRPr lang="tr-TR" sz="2800" b="1" dirty="0"/>
          </a:p>
          <a:p>
            <a:pPr algn="ctr"/>
            <a:endParaRPr lang="tr-TR" sz="2800" b="1" dirty="0"/>
          </a:p>
          <a:p>
            <a:pPr algn="ctr"/>
            <a:endParaRPr lang="tr-TR" sz="2800" b="1" dirty="0"/>
          </a:p>
          <a:p>
            <a:pPr algn="ctr"/>
            <a:endParaRPr lang="tr-TR" sz="2800" b="1" dirty="0"/>
          </a:p>
          <a:p>
            <a:pPr algn="ctr"/>
            <a:r>
              <a:rPr lang="tr-TR" sz="2800" b="1" dirty="0"/>
              <a:t>ALO 191 </a:t>
            </a:r>
            <a:br>
              <a:rPr lang="tr-TR" sz="2800" b="1" dirty="0"/>
            </a:br>
            <a:r>
              <a:rPr lang="tr-TR" sz="2800" b="1" dirty="0"/>
              <a:t>Uyuşturucu ile Mücadele Danışma ve Destek Hattı</a:t>
            </a:r>
          </a:p>
        </p:txBody>
      </p:sp>
    </p:spTree>
    <p:extLst>
      <p:ext uri="{BB962C8B-B14F-4D97-AF65-F5344CB8AC3E}">
        <p14:creationId xmlns:p14="http://schemas.microsoft.com/office/powerpoint/2010/main" val="2501991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38891D-D9C4-B042-C833-8C5A8BEB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17562D5-08B2-07DA-337E-1B7A963BD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-7806"/>
            <a:ext cx="4824535" cy="68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64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2366010"/>
            <a:ext cx="7772171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</a:defRPr>
            </a:pPr>
            <a:r>
              <a:rPr sz="3300"/>
              <a:t>Sanal Ortamda Bahis, Şans Oyunları ve Kumarla Mücadele</a:t>
            </a:r>
          </a:p>
          <a:p>
            <a:pPr>
              <a:spcBef>
                <a:spcPts val="1500"/>
              </a:spcBef>
              <a:defRPr sz="2400">
                <a:solidFill>
                  <a:srgbClr val="B4C8DC"/>
                </a:solidFill>
              </a:defRPr>
            </a:pPr>
            <a:r>
              <a:t>Fakülte Oryantasyon Haftası Bilgilendirme Sunumu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1268731"/>
            <a:ext cx="77721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</a:defRPr>
            </a:pPr>
            <a:r>
              <a:rPr sz="2700"/>
              <a:t>Giriş ve Temel Tanımlar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2228850"/>
            <a:ext cx="7772171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Sanal Kumar: İnternet, oyun konsolları veya mobil cihazlar üzerinden erişilen, maddi kazanç ya da kayıpla sonuçlanan her türlü dijital bahis ve şans oyunudur.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Dijital Dönüşüm: Akıllı telefonların yaygınlaşması, kumar ve bahis platformlarını her an ve her yerden erişilebilir hale getirerek riski büyütmüştür.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Temel Hedef: Üniversite yaşamının başında, gençleri dijital dünyanın bu görünmez ve yıkıcı tuzaklarına karşı bilinçlendirmek ve korumaktır.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1268731"/>
            <a:ext cx="77721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</a:defRPr>
            </a:pPr>
            <a:r>
              <a:rPr sz="2700"/>
              <a:t>Sanal Kumarın Cazibesi ve Psikolojik Tuzaklar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2228850"/>
            <a:ext cx="7772171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7/24 Kesintisiz Erişim: Mekandan bağımsız, akıllı telefonlar aracılığıyla saniyeler içinde bahis yapabilme kolaylığı.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Yanıltıcı Anonimlik: Bireyin kimliğini gizleyebildiğini düşünmesi, yalnızlık ve kontrolsüzce oynama eğilimini artırır.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Sanal Para İllüzyonu: Kredi kartları, kripto paralar ve dijital cüzdanlar, harcanan paranın gerçeklik hissini azaltır ve kayıp algısını yok eder.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Algoritma Tuzakları: Sistemler, kullanıcıyı sürekli platformda tutmak ve kayıplardan sonra 'kazanma' umudunu diri tutmak üzere tasarlanmıştır.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1268731"/>
            <a:ext cx="77721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</a:defRPr>
            </a:pPr>
            <a:r>
              <a:rPr sz="2700"/>
              <a:t>Bağımlılık Süreci ve Belirtileri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2228851"/>
            <a:ext cx="7772171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Kayıp Kovalamak: Kaybedilen parayı geri kazanmak amacıyla daha büyük riskler alarak sürekli daha fazla oynama döngüsü.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Akademik İhmal: Ders devamlılığının düşmesi, sınavlara odaklanamama, akademik sorumlulukların tamamen ertelenmesi.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Finansal Sıkıntılar: Bursların, harçlıkların veya aileden gelen paraların hızla tükenmesi, kontrolsüz borçlanma eğilimi.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Yoksunluk ve Öfke: Oyun oynanamayan durumlarda aşırı huzursuzluk, kaygı, uykusuzluk ve sosyal çevreden uzaklaşma hali.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1268731"/>
            <a:ext cx="77721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</a:defRPr>
            </a:pPr>
            <a:r>
              <a:rPr sz="2700"/>
              <a:t>Yasal Boyut ve Ağır Müeyyideler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2228850"/>
            <a:ext cx="7772171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7258 Sayılı Kanun: Türkiye'de yasa dışı bahis oynamak, oynatmak, reklamını yapmak veya para nakline aracılık etmek ağır adli ve idari cezalara tabidir.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Finansal Takip: MASAK ve bankacılık sistemleri üzerinden yasa dışı bahis sitelerine yapılan tüm para transferleri ve dijital hareketler sıkı şekilde denetlenmektedir.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Gelecek Riskleri: Yasa dışı bahis nedeniyle adli sicil kaydı veya idari para cezası almak, mezuniyet sonrası kamu personeli olma veya kariyer adımlarında engel oluşturabilir.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F0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1268731"/>
            <a:ext cx="777217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</a:defRPr>
            </a:pPr>
            <a:r>
              <a:rPr sz="2700"/>
              <a:t>Mücadele Yöntemleri ve Destek Mekizmaları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1" y="2228850"/>
            <a:ext cx="7772171" cy="236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Dijital Sınırlar: Ekran sürelerini kontrol altına almak, kumar/bahis reklamı içeren platformlardan ve sosyal medya hesaplarından uzak durmak.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Kampüs İçi Destek: Üniversitelerin Sağlık, Kültür ve Spor Daire Başkanlıkları ile Psikolojik Danışmanlık ve Rehberlik (PDR) merkezlerine başvurmak.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Profesyonel Yardım: Yeşilay Danışmanlık Merkezleri (YEDAM) üzerinden ücretsiz, gizli ve profesyonel psikolojik ve sosyal destek almak.</a:t>
            </a:r>
          </a:p>
          <a:p>
            <a:pPr>
              <a:spcAft>
                <a:spcPts val="1050"/>
              </a:spcAft>
              <a:defRPr sz="2000">
                <a:solidFill>
                  <a:srgbClr val="282828"/>
                </a:solidFill>
              </a:defRPr>
            </a:pPr>
            <a:r>
              <a:rPr sz="1500" b="1">
                <a:solidFill>
                  <a:srgbClr val="2980B9"/>
                </a:solidFill>
              </a:rPr>
              <a:t>• Sosyal Farkındalık: Akran baskısına karşı koymak, risk altında olduğu düşünülen arkadaşları doğru destek kanallarına yönlendirmek.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685801" y="2366011"/>
            <a:ext cx="7772171" cy="2233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sz="2700"/>
              <a:t>Geleceğiniz Sanal Kumarın Tuzağından Çok Daha Değerlidir.</a:t>
            </a:r>
          </a:p>
          <a:p>
            <a:pPr algn="ctr">
              <a:spcBef>
                <a:spcPts val="2250"/>
              </a:spcBef>
              <a:defRPr sz="2200">
                <a:solidFill>
                  <a:srgbClr val="B4C8DC"/>
                </a:solidFill>
              </a:defRPr>
            </a:pPr>
            <a:r>
              <a:rPr sz="1650"/>
              <a:t>Yeni akademik yılda tüm öğrencilerimize sağlıklı, güvenli ve başarılı bir üniversite hayatı dileriz.</a:t>
            </a:r>
            <a:br>
              <a:rPr sz="1650"/>
            </a:br>
            <a:br>
              <a:rPr sz="1650"/>
            </a:br>
            <a:r>
              <a:rPr sz="1650"/>
              <a:t>Destek Hattı: YEDAM 115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779</Words>
  <Application>Microsoft Office PowerPoint</Application>
  <PresentationFormat>Ekran Gösterisi (4:3)</PresentationFormat>
  <Paragraphs>108</Paragraphs>
  <Slides>22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9" baseType="lpstr">
      <vt:lpstr>Arial</vt:lpstr>
      <vt:lpstr>Calibri</vt:lpstr>
      <vt:lpstr>Lucida Sans</vt:lpstr>
      <vt:lpstr>Lucida Sans Unicode</vt:lpstr>
      <vt:lpstr>Times New Roman</vt:lpstr>
      <vt:lpstr>Wingdings</vt:lpstr>
      <vt:lpstr>Ofis Teması</vt:lpstr>
      <vt:lpstr>PowerPoint Sunusu</vt:lpstr>
      <vt:lpstr>Bağımlılık </vt:lpstr>
      <vt:lpstr>Alışkanlık mı, Bağımlılık mı?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BAĞIMLILIK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Bağımlılık</dc:title>
  <dc:creator>Gül BAKTIR</dc:creator>
  <cp:lastModifiedBy>EMİR TAN</cp:lastModifiedBy>
  <cp:revision>62</cp:revision>
  <dcterms:created xsi:type="dcterms:W3CDTF">2019-02-01T08:17:06Z</dcterms:created>
  <dcterms:modified xsi:type="dcterms:W3CDTF">2026-09-18T09:24:01Z</dcterms:modified>
</cp:coreProperties>
</file>